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5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1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7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0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6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25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7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5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9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65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E8F9-1C71-4331-820F-A3F987EF7293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A0AA0-5FAE-4F69-BF67-A58F8C3B4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3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Africa RISING work plan discussions 4 Feb 2014</a:t>
            </a:r>
            <a:br>
              <a:rPr lang="en-US" dirty="0" smtClean="0"/>
            </a:br>
            <a:r>
              <a:rPr lang="en-US" dirty="0" smtClean="0"/>
              <a:t>Bamako </a:t>
            </a:r>
            <a:r>
              <a:rPr lang="en-US" dirty="0" err="1" smtClean="0"/>
              <a:t>Azalai</a:t>
            </a:r>
            <a:r>
              <a:rPr lang="en-US" dirty="0" smtClean="0"/>
              <a:t> Grande Hotel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Ghana Group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126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own Arrow 24"/>
          <p:cNvSpPr/>
          <p:nvPr/>
        </p:nvSpPr>
        <p:spPr>
          <a:xfrm rot="1808713">
            <a:off x="6641497" y="490862"/>
            <a:ext cx="838200" cy="1487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05000" y="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Integration process (Fred and </a:t>
            </a:r>
            <a:r>
              <a:rPr lang="en-US" dirty="0" err="1" smtClean="0"/>
              <a:t>Jeroen</a:t>
            </a:r>
            <a:r>
              <a:rPr lang="en-US" dirty="0"/>
              <a:t> </a:t>
            </a:r>
            <a:r>
              <a:rPr lang="en-US" dirty="0" smtClean="0"/>
              <a:t>and Koo?)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1143000"/>
            <a:ext cx="2133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cereal-legume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85800"/>
            <a:ext cx="1981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Cereal-livestock</a:t>
            </a:r>
          </a:p>
          <a:p>
            <a:r>
              <a:rPr lang="en-US" dirty="0" smtClean="0"/>
              <a:t>(legumes, vegetables)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2819400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692727" y="3831385"/>
            <a:ext cx="7356764" cy="588215"/>
          </a:xfrm>
          <a:custGeom>
            <a:avLst/>
            <a:gdLst>
              <a:gd name="connsiteX0" fmla="*/ 0 w 7356764"/>
              <a:gd name="connsiteY0" fmla="*/ 429491 h 588215"/>
              <a:gd name="connsiteX1" fmla="*/ 318655 w 7356764"/>
              <a:gd name="connsiteY1" fmla="*/ 415636 h 588215"/>
              <a:gd name="connsiteX2" fmla="*/ 374073 w 7356764"/>
              <a:gd name="connsiteY2" fmla="*/ 401782 h 588215"/>
              <a:gd name="connsiteX3" fmla="*/ 387928 w 7356764"/>
              <a:gd name="connsiteY3" fmla="*/ 346364 h 588215"/>
              <a:gd name="connsiteX4" fmla="*/ 498764 w 7356764"/>
              <a:gd name="connsiteY4" fmla="*/ 277091 h 588215"/>
              <a:gd name="connsiteX5" fmla="*/ 595746 w 7356764"/>
              <a:gd name="connsiteY5" fmla="*/ 318655 h 588215"/>
              <a:gd name="connsiteX6" fmla="*/ 803564 w 7356764"/>
              <a:gd name="connsiteY6" fmla="*/ 249382 h 588215"/>
              <a:gd name="connsiteX7" fmla="*/ 1052946 w 7356764"/>
              <a:gd name="connsiteY7" fmla="*/ 249382 h 588215"/>
              <a:gd name="connsiteX8" fmla="*/ 1080655 w 7356764"/>
              <a:gd name="connsiteY8" fmla="*/ 207818 h 588215"/>
              <a:gd name="connsiteX9" fmla="*/ 1149928 w 7356764"/>
              <a:gd name="connsiteY9" fmla="*/ 221673 h 588215"/>
              <a:gd name="connsiteX10" fmla="*/ 1191491 w 7356764"/>
              <a:gd name="connsiteY10" fmla="*/ 263236 h 588215"/>
              <a:gd name="connsiteX11" fmla="*/ 1246909 w 7356764"/>
              <a:gd name="connsiteY11" fmla="*/ 290946 h 588215"/>
              <a:gd name="connsiteX12" fmla="*/ 1316182 w 7356764"/>
              <a:gd name="connsiteY12" fmla="*/ 332509 h 588215"/>
              <a:gd name="connsiteX13" fmla="*/ 1468582 w 7356764"/>
              <a:gd name="connsiteY13" fmla="*/ 346364 h 588215"/>
              <a:gd name="connsiteX14" fmla="*/ 1524000 w 7356764"/>
              <a:gd name="connsiteY14" fmla="*/ 360218 h 588215"/>
              <a:gd name="connsiteX15" fmla="*/ 1648691 w 7356764"/>
              <a:gd name="connsiteY15" fmla="*/ 387927 h 588215"/>
              <a:gd name="connsiteX16" fmla="*/ 1953491 w 7356764"/>
              <a:gd name="connsiteY16" fmla="*/ 263236 h 588215"/>
              <a:gd name="connsiteX17" fmla="*/ 2036618 w 7356764"/>
              <a:gd name="connsiteY17" fmla="*/ 180109 h 588215"/>
              <a:gd name="connsiteX18" fmla="*/ 2147455 w 7356764"/>
              <a:gd name="connsiteY18" fmla="*/ 96982 h 588215"/>
              <a:gd name="connsiteX19" fmla="*/ 2189018 w 7356764"/>
              <a:gd name="connsiteY19" fmla="*/ 83127 h 588215"/>
              <a:gd name="connsiteX20" fmla="*/ 2424546 w 7356764"/>
              <a:gd name="connsiteY20" fmla="*/ 193964 h 588215"/>
              <a:gd name="connsiteX21" fmla="*/ 2549237 w 7356764"/>
              <a:gd name="connsiteY21" fmla="*/ 249382 h 588215"/>
              <a:gd name="connsiteX22" fmla="*/ 2646218 w 7356764"/>
              <a:gd name="connsiteY22" fmla="*/ 304800 h 588215"/>
              <a:gd name="connsiteX23" fmla="*/ 2729346 w 7356764"/>
              <a:gd name="connsiteY23" fmla="*/ 332509 h 588215"/>
              <a:gd name="connsiteX24" fmla="*/ 2798618 w 7356764"/>
              <a:gd name="connsiteY24" fmla="*/ 360218 h 588215"/>
              <a:gd name="connsiteX25" fmla="*/ 3449782 w 7356764"/>
              <a:gd name="connsiteY25" fmla="*/ 263236 h 588215"/>
              <a:gd name="connsiteX26" fmla="*/ 3657600 w 7356764"/>
              <a:gd name="connsiteY26" fmla="*/ 96982 h 588215"/>
              <a:gd name="connsiteX27" fmla="*/ 3754582 w 7356764"/>
              <a:gd name="connsiteY27" fmla="*/ 0 h 588215"/>
              <a:gd name="connsiteX28" fmla="*/ 3796146 w 7356764"/>
              <a:gd name="connsiteY28" fmla="*/ 55418 h 588215"/>
              <a:gd name="connsiteX29" fmla="*/ 3823855 w 7356764"/>
              <a:gd name="connsiteY29" fmla="*/ 110836 h 588215"/>
              <a:gd name="connsiteX30" fmla="*/ 3879273 w 7356764"/>
              <a:gd name="connsiteY30" fmla="*/ 152400 h 588215"/>
              <a:gd name="connsiteX31" fmla="*/ 3920837 w 7356764"/>
              <a:gd name="connsiteY31" fmla="*/ 221673 h 588215"/>
              <a:gd name="connsiteX32" fmla="*/ 4184073 w 7356764"/>
              <a:gd name="connsiteY32" fmla="*/ 374073 h 588215"/>
              <a:gd name="connsiteX33" fmla="*/ 4364182 w 7356764"/>
              <a:gd name="connsiteY33" fmla="*/ 443346 h 588215"/>
              <a:gd name="connsiteX34" fmla="*/ 4599709 w 7356764"/>
              <a:gd name="connsiteY34" fmla="*/ 498764 h 588215"/>
              <a:gd name="connsiteX35" fmla="*/ 4710546 w 7356764"/>
              <a:gd name="connsiteY35" fmla="*/ 526473 h 588215"/>
              <a:gd name="connsiteX36" fmla="*/ 5098473 w 7356764"/>
              <a:gd name="connsiteY36" fmla="*/ 554182 h 588215"/>
              <a:gd name="connsiteX37" fmla="*/ 5472546 w 7356764"/>
              <a:gd name="connsiteY37" fmla="*/ 568036 h 588215"/>
              <a:gd name="connsiteX38" fmla="*/ 5500255 w 7356764"/>
              <a:gd name="connsiteY38" fmla="*/ 526473 h 588215"/>
              <a:gd name="connsiteX39" fmla="*/ 5611091 w 7356764"/>
              <a:gd name="connsiteY39" fmla="*/ 387927 h 588215"/>
              <a:gd name="connsiteX40" fmla="*/ 5652655 w 7356764"/>
              <a:gd name="connsiteY40" fmla="*/ 346364 h 588215"/>
              <a:gd name="connsiteX41" fmla="*/ 5721928 w 7356764"/>
              <a:gd name="connsiteY41" fmla="*/ 318655 h 588215"/>
              <a:gd name="connsiteX42" fmla="*/ 6109855 w 7356764"/>
              <a:gd name="connsiteY42" fmla="*/ 290946 h 588215"/>
              <a:gd name="connsiteX43" fmla="*/ 6137564 w 7356764"/>
              <a:gd name="connsiteY43" fmla="*/ 249382 h 588215"/>
              <a:gd name="connsiteX44" fmla="*/ 6179128 w 7356764"/>
              <a:gd name="connsiteY44" fmla="*/ 221673 h 588215"/>
              <a:gd name="connsiteX45" fmla="*/ 6206837 w 7356764"/>
              <a:gd name="connsiteY45" fmla="*/ 180109 h 588215"/>
              <a:gd name="connsiteX46" fmla="*/ 6248400 w 7356764"/>
              <a:gd name="connsiteY46" fmla="*/ 166255 h 588215"/>
              <a:gd name="connsiteX47" fmla="*/ 6497782 w 7356764"/>
              <a:gd name="connsiteY47" fmla="*/ 124691 h 588215"/>
              <a:gd name="connsiteX48" fmla="*/ 6636328 w 7356764"/>
              <a:gd name="connsiteY48" fmla="*/ 110836 h 588215"/>
              <a:gd name="connsiteX49" fmla="*/ 6816437 w 7356764"/>
              <a:gd name="connsiteY49" fmla="*/ 96982 h 588215"/>
              <a:gd name="connsiteX50" fmla="*/ 7079673 w 7356764"/>
              <a:gd name="connsiteY50" fmla="*/ 69273 h 588215"/>
              <a:gd name="connsiteX51" fmla="*/ 7301346 w 7356764"/>
              <a:gd name="connsiteY51" fmla="*/ 83127 h 588215"/>
              <a:gd name="connsiteX52" fmla="*/ 7356764 w 7356764"/>
              <a:gd name="connsiteY52" fmla="*/ 83127 h 58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7356764" h="588215">
                <a:moveTo>
                  <a:pt x="0" y="429491"/>
                </a:moveTo>
                <a:cubicBezTo>
                  <a:pt x="106218" y="424873"/>
                  <a:pt x="212627" y="423490"/>
                  <a:pt x="318655" y="415636"/>
                </a:cubicBezTo>
                <a:cubicBezTo>
                  <a:pt x="337644" y="414229"/>
                  <a:pt x="360609" y="415246"/>
                  <a:pt x="374073" y="401782"/>
                </a:cubicBezTo>
                <a:cubicBezTo>
                  <a:pt x="387537" y="388318"/>
                  <a:pt x="379413" y="363395"/>
                  <a:pt x="387928" y="346364"/>
                </a:cubicBezTo>
                <a:cubicBezTo>
                  <a:pt x="422994" y="276233"/>
                  <a:pt x="427884" y="291267"/>
                  <a:pt x="498764" y="277091"/>
                </a:cubicBezTo>
                <a:cubicBezTo>
                  <a:pt x="503178" y="279298"/>
                  <a:pt x="579891" y="320920"/>
                  <a:pt x="595746" y="318655"/>
                </a:cubicBezTo>
                <a:cubicBezTo>
                  <a:pt x="705406" y="302989"/>
                  <a:pt x="725629" y="288350"/>
                  <a:pt x="803564" y="249382"/>
                </a:cubicBezTo>
                <a:cubicBezTo>
                  <a:pt x="888739" y="260029"/>
                  <a:pt x="966747" y="278115"/>
                  <a:pt x="1052946" y="249382"/>
                </a:cubicBezTo>
                <a:cubicBezTo>
                  <a:pt x="1068743" y="244116"/>
                  <a:pt x="1071419" y="221673"/>
                  <a:pt x="1080655" y="207818"/>
                </a:cubicBezTo>
                <a:cubicBezTo>
                  <a:pt x="1103746" y="212436"/>
                  <a:pt x="1128866" y="211142"/>
                  <a:pt x="1149928" y="221673"/>
                </a:cubicBezTo>
                <a:cubicBezTo>
                  <a:pt x="1167452" y="230435"/>
                  <a:pt x="1175548" y="251848"/>
                  <a:pt x="1191491" y="263236"/>
                </a:cubicBezTo>
                <a:cubicBezTo>
                  <a:pt x="1208297" y="275241"/>
                  <a:pt x="1228855" y="280916"/>
                  <a:pt x="1246909" y="290946"/>
                </a:cubicBezTo>
                <a:cubicBezTo>
                  <a:pt x="1270449" y="304024"/>
                  <a:pt x="1290058" y="325978"/>
                  <a:pt x="1316182" y="332509"/>
                </a:cubicBezTo>
                <a:cubicBezTo>
                  <a:pt x="1365668" y="344881"/>
                  <a:pt x="1417782" y="341746"/>
                  <a:pt x="1468582" y="346364"/>
                </a:cubicBezTo>
                <a:cubicBezTo>
                  <a:pt x="1487055" y="350982"/>
                  <a:pt x="1505412" y="356087"/>
                  <a:pt x="1524000" y="360218"/>
                </a:cubicBezTo>
                <a:cubicBezTo>
                  <a:pt x="1682299" y="395395"/>
                  <a:pt x="1513539" y="354140"/>
                  <a:pt x="1648691" y="387927"/>
                </a:cubicBezTo>
                <a:cubicBezTo>
                  <a:pt x="1826640" y="346863"/>
                  <a:pt x="1818748" y="371031"/>
                  <a:pt x="1953491" y="263236"/>
                </a:cubicBezTo>
                <a:cubicBezTo>
                  <a:pt x="1984090" y="238756"/>
                  <a:pt x="2007622" y="206469"/>
                  <a:pt x="2036618" y="180109"/>
                </a:cubicBezTo>
                <a:cubicBezTo>
                  <a:pt x="2049081" y="168779"/>
                  <a:pt x="2120597" y="110411"/>
                  <a:pt x="2147455" y="96982"/>
                </a:cubicBezTo>
                <a:cubicBezTo>
                  <a:pt x="2160517" y="90451"/>
                  <a:pt x="2175164" y="87745"/>
                  <a:pt x="2189018" y="83127"/>
                </a:cubicBezTo>
                <a:cubicBezTo>
                  <a:pt x="2391669" y="133789"/>
                  <a:pt x="2211303" y="75495"/>
                  <a:pt x="2424546" y="193964"/>
                </a:cubicBezTo>
                <a:cubicBezTo>
                  <a:pt x="2464306" y="216053"/>
                  <a:pt x="2508555" y="229041"/>
                  <a:pt x="2549237" y="249382"/>
                </a:cubicBezTo>
                <a:cubicBezTo>
                  <a:pt x="2582539" y="266033"/>
                  <a:pt x="2612412" y="289197"/>
                  <a:pt x="2646218" y="304800"/>
                </a:cubicBezTo>
                <a:cubicBezTo>
                  <a:pt x="2672738" y="317040"/>
                  <a:pt x="2701896" y="322527"/>
                  <a:pt x="2729346" y="332509"/>
                </a:cubicBezTo>
                <a:cubicBezTo>
                  <a:pt x="2752718" y="341008"/>
                  <a:pt x="2775527" y="350982"/>
                  <a:pt x="2798618" y="360218"/>
                </a:cubicBezTo>
                <a:cubicBezTo>
                  <a:pt x="2879201" y="353108"/>
                  <a:pt x="3299551" y="349083"/>
                  <a:pt x="3449782" y="263236"/>
                </a:cubicBezTo>
                <a:cubicBezTo>
                  <a:pt x="3526806" y="219222"/>
                  <a:pt x="3602182" y="166255"/>
                  <a:pt x="3657600" y="96982"/>
                </a:cubicBezTo>
                <a:cubicBezTo>
                  <a:pt x="3723420" y="14707"/>
                  <a:pt x="3688413" y="44112"/>
                  <a:pt x="3754582" y="0"/>
                </a:cubicBezTo>
                <a:cubicBezTo>
                  <a:pt x="3768437" y="18473"/>
                  <a:pt x="3783908" y="35837"/>
                  <a:pt x="3796146" y="55418"/>
                </a:cubicBezTo>
                <a:cubicBezTo>
                  <a:pt x="3807092" y="72932"/>
                  <a:pt x="3810414" y="95155"/>
                  <a:pt x="3823855" y="110836"/>
                </a:cubicBezTo>
                <a:cubicBezTo>
                  <a:pt x="3838882" y="128368"/>
                  <a:pt x="3860800" y="138545"/>
                  <a:pt x="3879273" y="152400"/>
                </a:cubicBezTo>
                <a:cubicBezTo>
                  <a:pt x="3893128" y="175491"/>
                  <a:pt x="3901796" y="202632"/>
                  <a:pt x="3920837" y="221673"/>
                </a:cubicBezTo>
                <a:cubicBezTo>
                  <a:pt x="3979173" y="280009"/>
                  <a:pt x="4121192" y="346405"/>
                  <a:pt x="4184073" y="374073"/>
                </a:cubicBezTo>
                <a:cubicBezTo>
                  <a:pt x="4242950" y="399979"/>
                  <a:pt x="4303159" y="423005"/>
                  <a:pt x="4364182" y="443346"/>
                </a:cubicBezTo>
                <a:cubicBezTo>
                  <a:pt x="4406307" y="457388"/>
                  <a:pt x="4560846" y="489620"/>
                  <a:pt x="4599709" y="498764"/>
                </a:cubicBezTo>
                <a:cubicBezTo>
                  <a:pt x="4636779" y="507486"/>
                  <a:pt x="4672929" y="520534"/>
                  <a:pt x="4710546" y="526473"/>
                </a:cubicBezTo>
                <a:cubicBezTo>
                  <a:pt x="4785259" y="538270"/>
                  <a:pt x="5052554" y="551481"/>
                  <a:pt x="5098473" y="554182"/>
                </a:cubicBezTo>
                <a:cubicBezTo>
                  <a:pt x="5251612" y="584810"/>
                  <a:pt x="5294410" y="605538"/>
                  <a:pt x="5472546" y="568036"/>
                </a:cubicBezTo>
                <a:cubicBezTo>
                  <a:pt x="5488840" y="564606"/>
                  <a:pt x="5490103" y="539671"/>
                  <a:pt x="5500255" y="526473"/>
                </a:cubicBezTo>
                <a:cubicBezTo>
                  <a:pt x="5536314" y="479596"/>
                  <a:pt x="5569271" y="429746"/>
                  <a:pt x="5611091" y="387927"/>
                </a:cubicBezTo>
                <a:cubicBezTo>
                  <a:pt x="5624946" y="374073"/>
                  <a:pt x="5636040" y="356748"/>
                  <a:pt x="5652655" y="346364"/>
                </a:cubicBezTo>
                <a:cubicBezTo>
                  <a:pt x="5673745" y="333183"/>
                  <a:pt x="5698837" y="327891"/>
                  <a:pt x="5721928" y="318655"/>
                </a:cubicBezTo>
                <a:cubicBezTo>
                  <a:pt x="5891026" y="330733"/>
                  <a:pt x="5945157" y="352708"/>
                  <a:pt x="6109855" y="290946"/>
                </a:cubicBezTo>
                <a:cubicBezTo>
                  <a:pt x="6125446" y="285099"/>
                  <a:pt x="6125790" y="261156"/>
                  <a:pt x="6137564" y="249382"/>
                </a:cubicBezTo>
                <a:cubicBezTo>
                  <a:pt x="6149338" y="237608"/>
                  <a:pt x="6165273" y="230909"/>
                  <a:pt x="6179128" y="221673"/>
                </a:cubicBezTo>
                <a:cubicBezTo>
                  <a:pt x="6188364" y="207818"/>
                  <a:pt x="6193835" y="190511"/>
                  <a:pt x="6206837" y="180109"/>
                </a:cubicBezTo>
                <a:cubicBezTo>
                  <a:pt x="6218241" y="170986"/>
                  <a:pt x="6235338" y="172786"/>
                  <a:pt x="6248400" y="166255"/>
                </a:cubicBezTo>
                <a:cubicBezTo>
                  <a:pt x="6388857" y="96028"/>
                  <a:pt x="6101876" y="156364"/>
                  <a:pt x="6497782" y="124691"/>
                </a:cubicBezTo>
                <a:cubicBezTo>
                  <a:pt x="6544047" y="120990"/>
                  <a:pt x="6590090" y="114857"/>
                  <a:pt x="6636328" y="110836"/>
                </a:cubicBezTo>
                <a:cubicBezTo>
                  <a:pt x="6696315" y="105620"/>
                  <a:pt x="6756401" y="101600"/>
                  <a:pt x="6816437" y="96982"/>
                </a:cubicBezTo>
                <a:cubicBezTo>
                  <a:pt x="6922621" y="70435"/>
                  <a:pt x="6913336" y="69273"/>
                  <a:pt x="7079673" y="69273"/>
                </a:cubicBezTo>
                <a:cubicBezTo>
                  <a:pt x="7153708" y="69273"/>
                  <a:pt x="7227403" y="79430"/>
                  <a:pt x="7301346" y="83127"/>
                </a:cubicBezTo>
                <a:cubicBezTo>
                  <a:pt x="7319796" y="84049"/>
                  <a:pt x="7338291" y="83127"/>
                  <a:pt x="7356764" y="8312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05344" y="4120277"/>
            <a:ext cx="23760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Gender</a:t>
            </a:r>
          </a:p>
          <a:p>
            <a:r>
              <a:rPr lang="en-US" dirty="0" smtClean="0"/>
              <a:t>Nutrition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Food safety (</a:t>
            </a:r>
            <a:r>
              <a:rPr lang="en-US" dirty="0" err="1" smtClean="0"/>
              <a:t>aflatoxin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Climate smart</a:t>
            </a:r>
          </a:p>
          <a:p>
            <a:r>
              <a:rPr lang="en-US" dirty="0" smtClean="0"/>
              <a:t>Participatory mapping</a:t>
            </a:r>
          </a:p>
          <a:p>
            <a:r>
              <a:rPr lang="en-US" dirty="0" smtClean="0"/>
              <a:t>CBA</a:t>
            </a:r>
          </a:p>
          <a:p>
            <a:r>
              <a:rPr lang="en-US" dirty="0" smtClean="0"/>
              <a:t>VCA</a:t>
            </a:r>
          </a:p>
          <a:p>
            <a:r>
              <a:rPr lang="en-US" dirty="0" smtClean="0"/>
              <a:t>Capacity building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399" y="4514671"/>
            <a:ext cx="3706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Inst</a:t>
            </a:r>
            <a:r>
              <a:rPr lang="en-US" dirty="0" smtClean="0"/>
              <a:t>/</a:t>
            </a:r>
            <a:r>
              <a:rPr lang="en-US" dirty="0" err="1" smtClean="0"/>
              <a:t>Gov’nce</a:t>
            </a:r>
            <a:endParaRPr lang="en-US" dirty="0" smtClean="0"/>
          </a:p>
          <a:p>
            <a:r>
              <a:rPr lang="en-US" dirty="0" err="1" smtClean="0"/>
              <a:t>Innov</a:t>
            </a:r>
            <a:r>
              <a:rPr lang="en-US" dirty="0" smtClean="0"/>
              <a:t>. Platforms, R4D, multi-stake</a:t>
            </a:r>
          </a:p>
          <a:p>
            <a:r>
              <a:rPr lang="en-US" dirty="0" smtClean="0"/>
              <a:t>Natural resource management</a:t>
            </a:r>
          </a:p>
          <a:p>
            <a:r>
              <a:rPr lang="en-US" dirty="0" err="1" smtClean="0"/>
              <a:t>mechanisation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1973997"/>
            <a:ext cx="109797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Communal grazing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90800" y="2958089"/>
            <a:ext cx="17526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Residue, feed manure, nutrients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28410" y="2173069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Soil and water management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28309" y="3233453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Water holes and drinking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6700" y="433864"/>
            <a:ext cx="11811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NRM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1511597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Irrigation and water harvesting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13049" y="136267"/>
            <a:ext cx="17526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DRIVERS </a:t>
            </a:r>
          </a:p>
          <a:p>
            <a:r>
              <a:rPr lang="en-US" dirty="0" smtClean="0"/>
              <a:t>Land pressure</a:t>
            </a:r>
          </a:p>
          <a:p>
            <a:r>
              <a:rPr lang="en-US" dirty="0" smtClean="0"/>
              <a:t>Land tenure 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514600" y="1512332"/>
            <a:ext cx="2133600" cy="645596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628410" y="1650831"/>
            <a:ext cx="505690" cy="507098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1" idx="1"/>
          </p:cNvCxnSpPr>
          <p:nvPr/>
        </p:nvCxnSpPr>
        <p:spPr>
          <a:xfrm>
            <a:off x="2514600" y="2403281"/>
            <a:ext cx="3113810" cy="92954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38200" y="1059597"/>
            <a:ext cx="609600" cy="934932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467100" y="1664732"/>
            <a:ext cx="1333500" cy="1154668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0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Arrow 17"/>
          <p:cNvSpPr/>
          <p:nvPr/>
        </p:nvSpPr>
        <p:spPr>
          <a:xfrm>
            <a:off x="76200" y="0"/>
            <a:ext cx="9144000" cy="68579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1143000" y="840431"/>
            <a:ext cx="7391400" cy="415499"/>
          </a:xfrm>
          <a:prstGeom prst="rightArrow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914400" y="3826179"/>
            <a:ext cx="7391400" cy="364821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>
            <a:off x="1091046" y="1371601"/>
            <a:ext cx="7543800" cy="390114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1066800" y="4419600"/>
            <a:ext cx="7543800" cy="397133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1600200" y="2895094"/>
            <a:ext cx="7391400" cy="40185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1295400" y="2110217"/>
            <a:ext cx="7391400" cy="36491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4191000" y="457200"/>
            <a:ext cx="914400" cy="61722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6386946" y="597932"/>
            <a:ext cx="914400" cy="57912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286000" y="457200"/>
            <a:ext cx="914400" cy="57912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34247" y="4736068"/>
            <a:ext cx="17526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Value chains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86646" y="1828800"/>
            <a:ext cx="175260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Communal grazing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66900" y="3780241"/>
            <a:ext cx="17526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Aflatoxin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71900" y="4145063"/>
            <a:ext cx="17526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NRM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8855" y="3124200"/>
            <a:ext cx="17526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Vegetables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18855" y="1371600"/>
            <a:ext cx="175260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Nutrition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1928" y="2667000"/>
            <a:ext cx="17526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Animal protein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2590800"/>
            <a:ext cx="183572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Soil/land and water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962400" y="53340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Nutrients stocks and flows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52010" y="609600"/>
            <a:ext cx="1752600" cy="646331"/>
          </a:xfrm>
          <a:prstGeom prst="rect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Enterprise systems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17374" y="2632133"/>
            <a:ext cx="1752600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Crop-livestock-legumes-veg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1383268"/>
            <a:ext cx="214399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Gender/youth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19800" y="773668"/>
            <a:ext cx="2143990" cy="369332"/>
          </a:xfrm>
          <a:prstGeom prst="rect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Human and social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985164" y="2110218"/>
            <a:ext cx="214399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019800" y="4355068"/>
            <a:ext cx="214399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Innovation </a:t>
            </a:r>
            <a:r>
              <a:rPr lang="en-US" dirty="0" err="1" smtClean="0"/>
              <a:t>plat’ms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2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work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sz="2200" dirty="0" smtClean="0"/>
              <a:t>Ruminant and poultry and vegetables</a:t>
            </a:r>
          </a:p>
          <a:p>
            <a:r>
              <a:rPr lang="en-US" sz="2200" dirty="0" smtClean="0"/>
              <a:t>Nutrition should be a cross-cutting activity</a:t>
            </a:r>
          </a:p>
          <a:p>
            <a:r>
              <a:rPr lang="en-US" sz="2200" dirty="0" smtClean="0"/>
              <a:t>Possibly combine Nutrition with </a:t>
            </a:r>
            <a:r>
              <a:rPr lang="en-US" sz="2200" dirty="0" err="1" smtClean="0"/>
              <a:t>Aflatoxin</a:t>
            </a:r>
            <a:r>
              <a:rPr lang="en-US" sz="2200" dirty="0" smtClean="0"/>
              <a:t> work package as a “Food-Health” package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Suggestions to improve:</a:t>
            </a:r>
          </a:p>
          <a:p>
            <a:r>
              <a:rPr lang="en-US" sz="2200" dirty="0" smtClean="0"/>
              <a:t>Specify actual interventions re nutrition</a:t>
            </a:r>
          </a:p>
          <a:p>
            <a:r>
              <a:rPr lang="en-US" sz="2200" dirty="0" smtClean="0"/>
              <a:t>Reality-check on level by which women's income can be improved</a:t>
            </a:r>
          </a:p>
          <a:p>
            <a:r>
              <a:rPr lang="en-US" sz="2200" dirty="0" smtClean="0"/>
              <a:t>Reduce fractionation of peoples’ time</a:t>
            </a:r>
          </a:p>
          <a:p>
            <a:r>
              <a:rPr lang="en-US" sz="2200" dirty="0" smtClean="0"/>
              <a:t>Target same sets of people as other projects</a:t>
            </a:r>
          </a:p>
          <a:p>
            <a:r>
              <a:rPr lang="en-US" sz="2200" dirty="0" smtClean="0"/>
              <a:t>Need to put together training for women for methods of preparing food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7930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Aflatoxin</a:t>
            </a:r>
            <a:r>
              <a:rPr lang="en-US" dirty="0" smtClean="0"/>
              <a:t> work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dirty="0" smtClean="0"/>
              <a:t>Feed formulation for livestock</a:t>
            </a:r>
          </a:p>
          <a:p>
            <a:r>
              <a:rPr lang="en-US" dirty="0" smtClean="0"/>
              <a:t>Could link across all work packages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Suggestions to improve:</a:t>
            </a:r>
          </a:p>
          <a:p>
            <a:r>
              <a:rPr lang="en-US" dirty="0" err="1" smtClean="0"/>
              <a:t>Aflatoxin</a:t>
            </a:r>
            <a:r>
              <a:rPr lang="en-US" dirty="0" smtClean="0"/>
              <a:t> work package maybe impose their own treatments on related packages (ref. Brain)</a:t>
            </a:r>
          </a:p>
          <a:p>
            <a:r>
              <a:rPr lang="en-US" dirty="0" smtClean="0"/>
              <a:t>Need to think more broadly – what is it about?</a:t>
            </a:r>
          </a:p>
          <a:p>
            <a:r>
              <a:rPr lang="en-US" dirty="0" smtClean="0"/>
              <a:t>Define outputs and link these with other packages*</a:t>
            </a:r>
          </a:p>
          <a:p>
            <a:r>
              <a:rPr lang="en-US" dirty="0" smtClean="0"/>
              <a:t>*Need a method to do this (ref. </a:t>
            </a:r>
            <a:r>
              <a:rPr lang="en-US" dirty="0" err="1" smtClean="0"/>
              <a:t>Jeroem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0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Small ruminants work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dirty="0" smtClean="0"/>
              <a:t>Subsume some outputs into grazing management</a:t>
            </a:r>
          </a:p>
          <a:p>
            <a:r>
              <a:rPr lang="en-US" dirty="0" smtClean="0"/>
              <a:t>Water management – e.g. what is the total water required for unit animal product</a:t>
            </a:r>
          </a:p>
          <a:p>
            <a:r>
              <a:rPr lang="en-US" dirty="0" smtClean="0"/>
              <a:t>Pathway to scaling</a:t>
            </a:r>
          </a:p>
          <a:p>
            <a:r>
              <a:rPr lang="en-US" dirty="0" smtClean="0"/>
              <a:t>Nutrient cycling and link with value chain</a:t>
            </a:r>
          </a:p>
          <a:p>
            <a:r>
              <a:rPr lang="en-US" dirty="0" smtClean="0"/>
              <a:t>Link between value chain and IPs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Suggestions for improvement:</a:t>
            </a:r>
          </a:p>
          <a:p>
            <a:r>
              <a:rPr lang="en-US" dirty="0" smtClean="0"/>
              <a:t>Some queries about the statistical design (ref. Augustine) – common issue for publication!</a:t>
            </a:r>
          </a:p>
          <a:p>
            <a:r>
              <a:rPr lang="en-US" dirty="0" smtClean="0"/>
              <a:t>Translocate much of this work package to community grazing but retain essence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60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management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dirty="0" smtClean="0"/>
              <a:t>Crop livestock – what are the total water requirements for unit product?</a:t>
            </a:r>
          </a:p>
          <a:p>
            <a:r>
              <a:rPr lang="en-US" dirty="0" smtClean="0"/>
              <a:t>Link with all other packages to provide some options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Suggested improvements:</a:t>
            </a:r>
          </a:p>
          <a:p>
            <a:r>
              <a:rPr lang="en-US" dirty="0" smtClean="0"/>
              <a:t>Clarify trade-off with growing season length/varieties</a:t>
            </a:r>
          </a:p>
          <a:p>
            <a:r>
              <a:rPr lang="en-US" dirty="0" smtClean="0"/>
              <a:t>Include water harvesting</a:t>
            </a:r>
          </a:p>
          <a:p>
            <a:r>
              <a:rPr lang="en-US" dirty="0" err="1" smtClean="0"/>
              <a:t>Emphasise</a:t>
            </a:r>
            <a:r>
              <a:rPr lang="en-US" dirty="0" smtClean="0"/>
              <a:t> water angle (WUE)</a:t>
            </a:r>
          </a:p>
          <a:p>
            <a:r>
              <a:rPr lang="en-US" dirty="0" smtClean="0"/>
              <a:t>Include climate change issues</a:t>
            </a:r>
          </a:p>
          <a:p>
            <a:r>
              <a:rPr lang="en-US" dirty="0" smtClean="0"/>
              <a:t>Include test beds for various interventions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5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Communal grazing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sz="2200" dirty="0" smtClean="0"/>
              <a:t>Link feed processing with cost-benefit of pelleting</a:t>
            </a:r>
          </a:p>
          <a:p>
            <a:r>
              <a:rPr lang="en-US" sz="2200" dirty="0" smtClean="0"/>
              <a:t>Dairy and vegetable enterprises in other packages</a:t>
            </a:r>
          </a:p>
          <a:p>
            <a:r>
              <a:rPr lang="en-US" sz="2200" dirty="0" smtClean="0"/>
              <a:t>Water management – fences? Live fences? Integrated legume management</a:t>
            </a:r>
          </a:p>
          <a:p>
            <a:r>
              <a:rPr lang="en-US" sz="2200" dirty="0" smtClean="0"/>
              <a:t>Cross-cutting with a potential natural resource management theme</a:t>
            </a:r>
          </a:p>
          <a:p>
            <a:r>
              <a:rPr lang="en-US" sz="2200" dirty="0" smtClean="0"/>
              <a:t>Add/link to ruminants outputs</a:t>
            </a:r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Suggestions for improvement:</a:t>
            </a:r>
          </a:p>
          <a:p>
            <a:r>
              <a:rPr lang="en-US" sz="2200" dirty="0" smtClean="0"/>
              <a:t>Add two more communities</a:t>
            </a:r>
          </a:p>
          <a:p>
            <a:r>
              <a:rPr lang="en-US" sz="2200" dirty="0" smtClean="0"/>
              <a:t>Explain procedures better</a:t>
            </a:r>
          </a:p>
          <a:p>
            <a:r>
              <a:rPr lang="en-US" sz="2200" dirty="0" smtClean="0"/>
              <a:t>Using mapping for building local capacities – does IITA have this capacity?</a:t>
            </a:r>
          </a:p>
          <a:p>
            <a:r>
              <a:rPr lang="en-US" sz="2200" dirty="0" smtClean="0"/>
              <a:t>Make use of champions (ref. Franklin)</a:t>
            </a:r>
          </a:p>
          <a:p>
            <a:r>
              <a:rPr lang="en-US" sz="2200" dirty="0" smtClean="0"/>
              <a:t>Community level consultation/governance of natural resources</a:t>
            </a:r>
          </a:p>
          <a:p>
            <a:r>
              <a:rPr lang="en-US" sz="2200" dirty="0" smtClean="0"/>
              <a:t>Too many </a:t>
            </a:r>
            <a:r>
              <a:rPr lang="en-US" sz="2200" dirty="0" err="1" smtClean="0"/>
              <a:t>Ph.D.s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836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Cereal-vegetable work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dirty="0" smtClean="0"/>
              <a:t>Need a linkage with water management package – i.e. getting best use of seasonal/dry season</a:t>
            </a:r>
          </a:p>
          <a:p>
            <a:r>
              <a:rPr lang="en-US" dirty="0" smtClean="0"/>
              <a:t>Water quality – e.g. risk of contamination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Suggestions to improve:</a:t>
            </a:r>
          </a:p>
          <a:p>
            <a:r>
              <a:rPr lang="en-US" dirty="0" smtClean="0"/>
              <a:t>Be realistic about how many </a:t>
            </a:r>
            <a:r>
              <a:rPr lang="en-US" dirty="0" err="1" smtClean="0"/>
              <a:t>Ph.D.s</a:t>
            </a:r>
            <a:endParaRPr lang="en-US" dirty="0" smtClean="0"/>
          </a:p>
          <a:p>
            <a:r>
              <a:rPr lang="en-US" dirty="0" smtClean="0"/>
              <a:t>Clarify whether the breeders are breeding or multiplying</a:t>
            </a:r>
          </a:p>
          <a:p>
            <a:r>
              <a:rPr lang="en-US" dirty="0" smtClean="0"/>
              <a:t>Clarify the site selection – will they be for wet season or dry season investigations?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31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Cereal-legume-livestock work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Linkages that can be made:</a:t>
            </a:r>
          </a:p>
          <a:p>
            <a:r>
              <a:rPr lang="en-US" dirty="0" smtClean="0"/>
              <a:t>Ruminant package via manure </a:t>
            </a:r>
            <a:r>
              <a:rPr lang="en-US" dirty="0" err="1" smtClean="0"/>
              <a:t>utilisation</a:t>
            </a:r>
            <a:endParaRPr lang="en-US" dirty="0" smtClean="0"/>
          </a:p>
          <a:p>
            <a:r>
              <a:rPr lang="en-US" dirty="0" smtClean="0"/>
              <a:t>Cross-cutting land and water health assessment (ref. Fred and S. </a:t>
            </a:r>
            <a:r>
              <a:rPr lang="en-US" dirty="0" err="1" smtClean="0"/>
              <a:t>Buah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Link with water management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Suggestions for improvement:</a:t>
            </a:r>
          </a:p>
          <a:p>
            <a:r>
              <a:rPr lang="en-US" dirty="0" smtClean="0"/>
              <a:t>Clarify dissemination methods</a:t>
            </a:r>
          </a:p>
          <a:p>
            <a:r>
              <a:rPr lang="en-US" dirty="0" smtClean="0"/>
              <a:t>Pinpoint actual activities</a:t>
            </a:r>
          </a:p>
          <a:p>
            <a:r>
              <a:rPr lang="en-US" dirty="0" smtClean="0"/>
              <a:t>Concerned about actual capacity to achieve </a:t>
            </a:r>
            <a:r>
              <a:rPr lang="en-US" dirty="0" err="1" smtClean="0"/>
              <a:t>outcomes</a:t>
            </a:r>
            <a:r>
              <a:rPr lang="en-US" baseline="30000" dirty="0" err="1" smtClean="0">
                <a:solidFill>
                  <a:srgbClr val="FF0000"/>
                </a:solidFill>
              </a:rPr>
              <a:t>RED</a:t>
            </a:r>
            <a:r>
              <a:rPr lang="en-US" baseline="30000" dirty="0" smtClean="0">
                <a:solidFill>
                  <a:srgbClr val="FF0000"/>
                </a:solidFill>
              </a:rPr>
              <a:t> FLAG!!!</a:t>
            </a:r>
            <a:endParaRPr lang="en-US" dirty="0" smtClean="0"/>
          </a:p>
          <a:p>
            <a:r>
              <a:rPr lang="en-US" dirty="0" smtClean="0"/>
              <a:t>Pleas clarify terminologies e.g. farmer schools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1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fractionation of people’s time</a:t>
            </a:r>
          </a:p>
          <a:p>
            <a:r>
              <a:rPr lang="en-US" dirty="0" smtClean="0"/>
              <a:t>Need to delineate actual responsibilities</a:t>
            </a:r>
          </a:p>
          <a:p>
            <a:r>
              <a:rPr lang="en-US" dirty="0" smtClean="0"/>
              <a:t>Need to see the assumptions made by each work package</a:t>
            </a:r>
          </a:p>
          <a:p>
            <a:r>
              <a:rPr lang="en-US" dirty="0" smtClean="0"/>
              <a:t>WHERE ARE THE WOMEN!!!!!</a:t>
            </a:r>
          </a:p>
          <a:p>
            <a:r>
              <a:rPr lang="en-US" dirty="0" smtClean="0"/>
              <a:t>Generally the budgets are very 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644</Words>
  <Application>Microsoft Office PowerPoint</Application>
  <PresentationFormat>On-screen Show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Africa RISING work plan discussions 4 Feb 2014 Bamako Azalai Grande Hotel</vt:lpstr>
      <vt:lpstr>Nutrition work package</vt:lpstr>
      <vt:lpstr>Aflatoxin work package</vt:lpstr>
      <vt:lpstr>Small ruminants work package</vt:lpstr>
      <vt:lpstr>Water management package</vt:lpstr>
      <vt:lpstr>Communal grazing package</vt:lpstr>
      <vt:lpstr>Cereal-vegetable work package</vt:lpstr>
      <vt:lpstr>Cereal-legume-livestock work package</vt:lpstr>
      <vt:lpstr>Overall comments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RISING work plan discussions 4 Feb 2014 Bamako Azalai Grande Hotel</dc:title>
  <dc:creator>Tim Ellis</dc:creator>
  <cp:lastModifiedBy>Tim Ellis</cp:lastModifiedBy>
  <cp:revision>71</cp:revision>
  <dcterms:created xsi:type="dcterms:W3CDTF">2014-02-04T13:14:40Z</dcterms:created>
  <dcterms:modified xsi:type="dcterms:W3CDTF">2014-02-04T15:54:04Z</dcterms:modified>
</cp:coreProperties>
</file>